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73" r:id="rId4"/>
    <p:sldId id="258" r:id="rId5"/>
    <p:sldId id="259" r:id="rId6"/>
    <p:sldId id="262" r:id="rId7"/>
    <p:sldId id="274" r:id="rId8"/>
    <p:sldId id="275" r:id="rId9"/>
    <p:sldId id="266" r:id="rId10"/>
    <p:sldId id="272" r:id="rId11"/>
    <p:sldId id="267" r:id="rId12"/>
    <p:sldId id="270" r:id="rId13"/>
    <p:sldId id="271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27ED3-1EE2-496B-BC50-E1A1B82C2013}" v="1031" dt="2024-06-10T17:36:36.928"/>
    <p1510:client id="{5ECA067D-9A54-93B1-45DC-52F02DAFCDDE}" v="1799" dt="2024-06-10T21:34:20.375"/>
    <p1510:client id="{7C786E46-04CE-4B52-AB2E-4FB9416A2B97}" v="64" dt="2024-06-10T16:56:16.335"/>
    <p1510:client id="{85DEE2E0-2DC6-7F8B-3F3E-097DE7A9BFCC}" v="701" dt="2024-06-10T22:44:34.351"/>
    <p1510:client id="{BE24ACB9-4E0E-CA6A-217D-F1AE1CF898F7}" v="364" dt="2024-06-10T12:34:44.019"/>
    <p1510:client id="{C13F1E55-361F-3E9C-7968-846F65F1A718}" v="5" dt="2024-06-11T06:41:16.857"/>
    <p1510:client id="{CF885385-B763-44F2-AAFF-D6EC42C8A941}" v="114" dt="2024-06-10T17:45:43.885"/>
    <p1510:client id="{F882806C-DB9A-A481-1FB0-9BFA258EC21F}" v="1229" dt="2024-06-10T17:28:53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707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40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7763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868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036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4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548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652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10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069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17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2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x4dR50VMAE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urning forest and trees">
            <a:extLst>
              <a:ext uri="{FF2B5EF4-FFF2-40B4-BE49-F238E27FC236}">
                <a16:creationId xmlns:a16="http://schemas.microsoft.com/office/drawing/2014/main" id="{42FCB2CD-69E2-88F1-46DD-F20CB09F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" t="23391" r="4112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  <a:ea typeface="+mj-lt"/>
                <a:cs typeface="+mj-lt"/>
              </a:rPr>
              <a:t>Open Data for a European Wildfire Early Warning System</a:t>
            </a:r>
            <a:endParaRPr lang="en-US" sz="420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8789D-CDC5-B763-81D0-80435FEC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3F75-B1A6-A263-C9C2-2632C80F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RNN model - words</a:t>
            </a:r>
          </a:p>
        </p:txBody>
      </p:sp>
      <p:pic>
        <p:nvPicPr>
          <p:cNvPr id="4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319AC6F1-A9BD-CAF4-36EA-C20F00BA6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08" y="2358698"/>
            <a:ext cx="1905000" cy="2152650"/>
          </a:xfr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18297F9-A02A-879A-21FF-E8BAC807BC12}"/>
              </a:ext>
            </a:extLst>
          </p:cNvPr>
          <p:cNvCxnSpPr/>
          <p:nvPr/>
        </p:nvCxnSpPr>
        <p:spPr>
          <a:xfrm>
            <a:off x="2809056" y="1528563"/>
            <a:ext cx="2421698" cy="14404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BADD870-9F65-8C20-204D-913E5442A628}"/>
              </a:ext>
            </a:extLst>
          </p:cNvPr>
          <p:cNvCxnSpPr>
            <a:cxnSpLocks/>
          </p:cNvCxnSpPr>
          <p:nvPr/>
        </p:nvCxnSpPr>
        <p:spPr>
          <a:xfrm>
            <a:off x="2809056" y="2301002"/>
            <a:ext cx="2421698" cy="14091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E8FA4F3-A79A-964B-D1EC-78C22D4D26DA}"/>
              </a:ext>
            </a:extLst>
          </p:cNvPr>
          <p:cNvCxnSpPr>
            <a:cxnSpLocks/>
          </p:cNvCxnSpPr>
          <p:nvPr/>
        </p:nvCxnSpPr>
        <p:spPr>
          <a:xfrm>
            <a:off x="2809055" y="3115193"/>
            <a:ext cx="2411260" cy="14300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6D431-048C-F1EE-C0B8-9E388D737A14}"/>
              </a:ext>
            </a:extLst>
          </p:cNvPr>
          <p:cNvSpPr/>
          <p:nvPr/>
        </p:nvSpPr>
        <p:spPr>
          <a:xfrm>
            <a:off x="5233683" y="1277556"/>
            <a:ext cx="1805835" cy="4519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Torch.Tensor</a:t>
            </a:r>
            <a:br>
              <a:rPr lang="en-US"/>
            </a:br>
            <a:r>
              <a:rPr lang="en-US"/>
              <a:t>representation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AAC2291-2112-AD2C-CBF6-795E3EADAEF6}"/>
              </a:ext>
            </a:extLst>
          </p:cNvPr>
          <p:cNvSpPr/>
          <p:nvPr/>
        </p:nvSpPr>
        <p:spPr>
          <a:xfrm>
            <a:off x="7148959" y="3266388"/>
            <a:ext cx="1962410" cy="741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16" descr="Fir tree with solid fill">
            <a:extLst>
              <a:ext uri="{FF2B5EF4-FFF2-40B4-BE49-F238E27FC236}">
                <a16:creationId xmlns:a16="http://schemas.microsoft.com/office/drawing/2014/main" id="{278507EE-A560-41E2-56B5-EFFB5D2FA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4987" y="2496671"/>
            <a:ext cx="591672" cy="654423"/>
          </a:xfrm>
          <a:prstGeom prst="rect">
            <a:avLst/>
          </a:prstGeom>
        </p:spPr>
      </p:pic>
      <p:pic>
        <p:nvPicPr>
          <p:cNvPr id="22" name="Graphic 21" descr="Fire with solid fill">
            <a:extLst>
              <a:ext uri="{FF2B5EF4-FFF2-40B4-BE49-F238E27FC236}">
                <a16:creationId xmlns:a16="http://schemas.microsoft.com/office/drawing/2014/main" id="{E86AF277-8477-22FC-57FD-74B85A19B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0029" y="4072245"/>
            <a:ext cx="716569" cy="635888"/>
          </a:xfrm>
          <a:prstGeom prst="rect">
            <a:avLst/>
          </a:prstGeom>
        </p:spPr>
      </p:pic>
      <p:pic>
        <p:nvPicPr>
          <p:cNvPr id="23" name="Graphic 19" descr="Question Mark with solid fill">
            <a:extLst>
              <a:ext uri="{FF2B5EF4-FFF2-40B4-BE49-F238E27FC236}">
                <a16:creationId xmlns:a16="http://schemas.microsoft.com/office/drawing/2014/main" id="{7F05A095-C6C8-1613-02B1-FBFE674A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1199" y="3267635"/>
            <a:ext cx="699248" cy="6902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4AFBE0-8013-E835-A8C9-08B45C4E66B3}"/>
              </a:ext>
            </a:extLst>
          </p:cNvPr>
          <p:cNvSpPr txBox="1"/>
          <p:nvPr/>
        </p:nvSpPr>
        <p:spPr>
          <a:xfrm>
            <a:off x="1013012" y="4706471"/>
            <a:ext cx="16943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40.50, 17.21​</a:t>
            </a:r>
            <a:br>
              <a:rPr lang="en-US"/>
            </a:br>
            <a:r>
              <a:rPr lang="en-US"/>
              <a:t>17/06/23​</a:t>
            </a:r>
          </a:p>
          <a:p>
            <a:r>
              <a:rPr lang="en-US"/>
              <a:t>​</a:t>
            </a:r>
          </a:p>
        </p:txBody>
      </p:sp>
      <p:pic>
        <p:nvPicPr>
          <p:cNvPr id="3" name="Picture 2" descr="A close up of a stone&#10;&#10;Description automatically generated">
            <a:extLst>
              <a:ext uri="{FF2B5EF4-FFF2-40B4-BE49-F238E27FC236}">
                <a16:creationId xmlns:a16="http://schemas.microsoft.com/office/drawing/2014/main" id="{2421B475-304A-0EDD-3967-1B0C1093B5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341" t="8252" r="22120" b="20220"/>
          <a:stretch/>
        </p:blipFill>
        <p:spPr>
          <a:xfrm>
            <a:off x="609079" y="1673530"/>
            <a:ext cx="1922595" cy="2152931"/>
          </a:xfrm>
          <a:prstGeom prst="rect">
            <a:avLst/>
          </a:prstGeom>
        </p:spPr>
      </p:pic>
      <p:pic>
        <p:nvPicPr>
          <p:cNvPr id="9" name="Picture 8" descr="A table of numbers with black numbers&#10;&#10;Description automatically generated">
            <a:extLst>
              <a:ext uri="{FF2B5EF4-FFF2-40B4-BE49-F238E27FC236}">
                <a16:creationId xmlns:a16="http://schemas.microsoft.com/office/drawing/2014/main" id="{3DD21288-63ED-E97E-34F4-DCBBD94AA7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558" y="1273218"/>
            <a:ext cx="1947929" cy="19942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6CFC9-D965-195F-4A98-69DA67AE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3F75-B1A6-A263-C9C2-2632C80F0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42" y="172122"/>
            <a:ext cx="10653578" cy="1132258"/>
          </a:xfrm>
        </p:spPr>
        <p:txBody>
          <a:bodyPr/>
          <a:lstStyle/>
          <a:p>
            <a:r>
              <a:rPr lang="en-US"/>
              <a:t>RNN model- sentence </a:t>
            </a:r>
          </a:p>
        </p:txBody>
      </p:sp>
      <p:pic>
        <p:nvPicPr>
          <p:cNvPr id="9" name="Picture 8" descr="A table of numbers with black numbers&#10;&#10;Description automatically generated">
            <a:extLst>
              <a:ext uri="{FF2B5EF4-FFF2-40B4-BE49-F238E27FC236}">
                <a16:creationId xmlns:a16="http://schemas.microsoft.com/office/drawing/2014/main" id="{3DD21288-63ED-E97E-34F4-DCBBD94A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" y="2106936"/>
            <a:ext cx="1477466" cy="1522312"/>
          </a:xfrm>
          <a:prstGeom prst="rect">
            <a:avLst/>
          </a:prstGeom>
        </p:spPr>
      </p:pic>
      <p:pic>
        <p:nvPicPr>
          <p:cNvPr id="3" name="Picture 2" descr="A close up of a stone&#10;&#10;Description automatically generated">
            <a:extLst>
              <a:ext uri="{FF2B5EF4-FFF2-40B4-BE49-F238E27FC236}">
                <a16:creationId xmlns:a16="http://schemas.microsoft.com/office/drawing/2014/main" id="{2421B475-304A-0EDD-3967-1B0C1093B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1" t="8252" r="22120" b="20220"/>
          <a:stretch/>
        </p:blipFill>
        <p:spPr>
          <a:xfrm>
            <a:off x="770443" y="2507248"/>
            <a:ext cx="1453606" cy="1634820"/>
          </a:xfrm>
          <a:prstGeom prst="rect">
            <a:avLst/>
          </a:prstGeom>
        </p:spPr>
      </p:pic>
      <p:pic>
        <p:nvPicPr>
          <p:cNvPr id="4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319AC6F1-A9BD-CAF4-36EA-C20F00BA6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5882" y="2910580"/>
            <a:ext cx="1456887" cy="1634539"/>
          </a:xfrm>
        </p:spPr>
      </p:pic>
      <p:pic>
        <p:nvPicPr>
          <p:cNvPr id="5" name="Picture 4" descr="A table of numbers with black numbers&#10;&#10;Description automatically generated">
            <a:extLst>
              <a:ext uri="{FF2B5EF4-FFF2-40B4-BE49-F238E27FC236}">
                <a16:creationId xmlns:a16="http://schemas.microsoft.com/office/drawing/2014/main" id="{FB159C9F-EA45-0A74-14D0-9A009129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930" y="2205793"/>
            <a:ext cx="1477466" cy="1522312"/>
          </a:xfrm>
          <a:prstGeom prst="rect">
            <a:avLst/>
          </a:prstGeom>
        </p:spPr>
      </p:pic>
      <p:pic>
        <p:nvPicPr>
          <p:cNvPr id="6" name="Picture 5" descr="A close up of a stone&#10;&#10;Description automatically generated">
            <a:extLst>
              <a:ext uri="{FF2B5EF4-FFF2-40B4-BE49-F238E27FC236}">
                <a16:creationId xmlns:a16="http://schemas.microsoft.com/office/drawing/2014/main" id="{A870AC7A-28FF-0C06-187A-4E2E7FC2D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1" t="8252" r="22120" b="20220"/>
          <a:stretch/>
        </p:blipFill>
        <p:spPr>
          <a:xfrm>
            <a:off x="3489451" y="2606105"/>
            <a:ext cx="1453606" cy="1634820"/>
          </a:xfrm>
          <a:prstGeom prst="rect">
            <a:avLst/>
          </a:prstGeom>
        </p:spPr>
      </p:pic>
      <p:pic>
        <p:nvPicPr>
          <p:cNvPr id="8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D3CFA9A2-E14C-0FAE-CA47-5A245307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53" y="3015700"/>
            <a:ext cx="1456887" cy="1643503"/>
          </a:xfrm>
          <a:prstGeom prst="rect">
            <a:avLst/>
          </a:prstGeom>
        </p:spPr>
      </p:pic>
      <p:pic>
        <p:nvPicPr>
          <p:cNvPr id="10" name="Picture 9" descr="A table of numbers with black numbers&#10;&#10;Description automatically generated">
            <a:extLst>
              <a:ext uri="{FF2B5EF4-FFF2-40B4-BE49-F238E27FC236}">
                <a16:creationId xmlns:a16="http://schemas.microsoft.com/office/drawing/2014/main" id="{7E3211E4-6CF1-45B9-F33E-F1E13CFD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68" y="2205793"/>
            <a:ext cx="1477466" cy="1522312"/>
          </a:xfrm>
          <a:prstGeom prst="rect">
            <a:avLst/>
          </a:prstGeom>
        </p:spPr>
      </p:pic>
      <p:pic>
        <p:nvPicPr>
          <p:cNvPr id="16" name="Picture 15" descr="A close up of a stone&#10;&#10;Description automatically generated">
            <a:extLst>
              <a:ext uri="{FF2B5EF4-FFF2-40B4-BE49-F238E27FC236}">
                <a16:creationId xmlns:a16="http://schemas.microsoft.com/office/drawing/2014/main" id="{8FC0552C-C807-225D-5C71-5347F2E3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1" t="8252" r="22120" b="20220"/>
          <a:stretch/>
        </p:blipFill>
        <p:spPr>
          <a:xfrm>
            <a:off x="6611624" y="2606105"/>
            <a:ext cx="1453606" cy="1634820"/>
          </a:xfrm>
          <a:prstGeom prst="rect">
            <a:avLst/>
          </a:prstGeom>
        </p:spPr>
      </p:pic>
      <p:pic>
        <p:nvPicPr>
          <p:cNvPr id="18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A1F32329-72B1-4F67-E4C3-3AF406E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02" y="3021964"/>
            <a:ext cx="1456887" cy="1634539"/>
          </a:xfrm>
          <a:prstGeom prst="rect">
            <a:avLst/>
          </a:prstGeom>
        </p:spPr>
      </p:pic>
      <p:pic>
        <p:nvPicPr>
          <p:cNvPr id="23" name="Picture 22" descr="A table of numbers with black numbers&#10;&#10;Description automatically generated">
            <a:extLst>
              <a:ext uri="{FF2B5EF4-FFF2-40B4-BE49-F238E27FC236}">
                <a16:creationId xmlns:a16="http://schemas.microsoft.com/office/drawing/2014/main" id="{1BF6F0F3-A79F-883F-21EF-1D0289B9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148" y="2120689"/>
            <a:ext cx="1477466" cy="1522312"/>
          </a:xfrm>
          <a:prstGeom prst="rect">
            <a:avLst/>
          </a:prstGeom>
        </p:spPr>
      </p:pic>
      <p:pic>
        <p:nvPicPr>
          <p:cNvPr id="24" name="Picture 23" descr="A close up of a stone&#10;&#10;Description automatically generated">
            <a:extLst>
              <a:ext uri="{FF2B5EF4-FFF2-40B4-BE49-F238E27FC236}">
                <a16:creationId xmlns:a16="http://schemas.microsoft.com/office/drawing/2014/main" id="{10451B3C-BB11-4C47-DD29-C1B98642F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1" t="8252" r="22120" b="20220"/>
          <a:stretch/>
        </p:blipFill>
        <p:spPr>
          <a:xfrm>
            <a:off x="9466822" y="2529965"/>
            <a:ext cx="1453606" cy="1643784"/>
          </a:xfrm>
          <a:prstGeom prst="rect">
            <a:avLst/>
          </a:prstGeom>
        </p:spPr>
      </p:pic>
      <p:pic>
        <p:nvPicPr>
          <p:cNvPr id="25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E591A393-ABAC-E4B9-5D68-F03E172E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798" y="3062365"/>
            <a:ext cx="1465852" cy="16345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70A5A2-7D61-707C-C917-30CAFDEBB4F6}"/>
              </a:ext>
            </a:extLst>
          </p:cNvPr>
          <p:cNvCxnSpPr/>
          <p:nvPr/>
        </p:nvCxnSpPr>
        <p:spPr>
          <a:xfrm>
            <a:off x="1512783" y="4430781"/>
            <a:ext cx="10438" cy="39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1F2824-B122-9F6F-624F-CBEFF7A2A300}"/>
              </a:ext>
            </a:extLst>
          </p:cNvPr>
          <p:cNvCxnSpPr>
            <a:cxnSpLocks/>
          </p:cNvCxnSpPr>
          <p:nvPr/>
        </p:nvCxnSpPr>
        <p:spPr>
          <a:xfrm>
            <a:off x="7859671" y="4656371"/>
            <a:ext cx="10438" cy="39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85FF98-51F1-D3A3-D3F2-C5D32F12DCEE}"/>
              </a:ext>
            </a:extLst>
          </p:cNvPr>
          <p:cNvCxnSpPr>
            <a:cxnSpLocks/>
          </p:cNvCxnSpPr>
          <p:nvPr/>
        </p:nvCxnSpPr>
        <p:spPr>
          <a:xfrm>
            <a:off x="4382716" y="4547321"/>
            <a:ext cx="10438" cy="39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77FA8E-A4D9-8D13-CF08-3C189EF1646D}"/>
              </a:ext>
            </a:extLst>
          </p:cNvPr>
          <p:cNvCxnSpPr>
            <a:cxnSpLocks/>
          </p:cNvCxnSpPr>
          <p:nvPr/>
        </p:nvCxnSpPr>
        <p:spPr>
          <a:xfrm>
            <a:off x="10651993" y="4699721"/>
            <a:ext cx="10438" cy="39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480E3B7-C0C2-58AD-E582-5DB5162242FD}"/>
              </a:ext>
            </a:extLst>
          </p:cNvPr>
          <p:cNvSpPr/>
          <p:nvPr/>
        </p:nvSpPr>
        <p:spPr>
          <a:xfrm>
            <a:off x="622631" y="5010557"/>
            <a:ext cx="1784958" cy="1388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Torch.Tensor</a:t>
            </a:r>
            <a:br>
              <a:rPr lang="en-US"/>
            </a:br>
            <a:r>
              <a:rPr lang="en-US"/>
              <a:t>representation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316657-2115-AB7F-548D-C6E47584BF35}"/>
              </a:ext>
            </a:extLst>
          </p:cNvPr>
          <p:cNvSpPr/>
          <p:nvPr/>
        </p:nvSpPr>
        <p:spPr>
          <a:xfrm>
            <a:off x="3528178" y="5010556"/>
            <a:ext cx="1816273" cy="1388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Torch.Tensor</a:t>
            </a:r>
            <a:br>
              <a:rPr lang="en-US"/>
            </a:br>
            <a:r>
              <a:rPr lang="en-US"/>
              <a:t>representation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EBD6BE-1609-D713-0327-55D64450D2ED}"/>
              </a:ext>
            </a:extLst>
          </p:cNvPr>
          <p:cNvSpPr/>
          <p:nvPr/>
        </p:nvSpPr>
        <p:spPr>
          <a:xfrm>
            <a:off x="9799296" y="5162956"/>
            <a:ext cx="1816273" cy="1388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Torch.Tensor</a:t>
            </a:r>
            <a:br>
              <a:rPr lang="en-US"/>
            </a:br>
            <a:r>
              <a:rPr lang="en-US"/>
              <a:t>representation</a:t>
            </a:r>
          </a:p>
        </p:txBody>
      </p:sp>
      <p:pic>
        <p:nvPicPr>
          <p:cNvPr id="36" name="Picture 35" descr="Fire with solid fill">
            <a:extLst>
              <a:ext uri="{FF2B5EF4-FFF2-40B4-BE49-F238E27FC236}">
                <a16:creationId xmlns:a16="http://schemas.microsoft.com/office/drawing/2014/main" id="{8C08FC79-F6B0-4365-143A-4A6B0E921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2241" y="6035516"/>
            <a:ext cx="393840" cy="340053"/>
          </a:xfrm>
          <a:prstGeom prst="rect">
            <a:avLst/>
          </a:prstGeom>
        </p:spPr>
      </p:pic>
      <p:pic>
        <p:nvPicPr>
          <p:cNvPr id="37" name="Graphic 36" descr="Fir tree with solid fill">
            <a:extLst>
              <a:ext uri="{FF2B5EF4-FFF2-40B4-BE49-F238E27FC236}">
                <a16:creationId xmlns:a16="http://schemas.microsoft.com/office/drawing/2014/main" id="{D2E2E261-D56F-634A-9655-46569C3F4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6775" y="6028764"/>
            <a:ext cx="331696" cy="340659"/>
          </a:xfrm>
          <a:prstGeom prst="rect">
            <a:avLst/>
          </a:prstGeom>
        </p:spPr>
      </p:pic>
      <p:pic>
        <p:nvPicPr>
          <p:cNvPr id="39" name="Graphic 38" descr="Fir tree with solid fill">
            <a:extLst>
              <a:ext uri="{FF2B5EF4-FFF2-40B4-BE49-F238E27FC236}">
                <a16:creationId xmlns:a16="http://schemas.microsoft.com/office/drawing/2014/main" id="{CD0FDD5B-DB1B-B60E-0987-31AAB5AF9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5246" y="6181163"/>
            <a:ext cx="331696" cy="34065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390CEAC-FC4A-6F9E-0A84-8A0332CE6119}"/>
              </a:ext>
            </a:extLst>
          </p:cNvPr>
          <p:cNvSpPr txBox="1"/>
          <p:nvPr/>
        </p:nvSpPr>
        <p:spPr>
          <a:xfrm>
            <a:off x="582967" y="1284675"/>
            <a:ext cx="14526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40.50, 17.21</a:t>
            </a:r>
            <a:br>
              <a:rPr lang="en-US"/>
            </a:br>
            <a:r>
              <a:rPr lang="en-US"/>
              <a:t>17/06/23</a:t>
            </a:r>
          </a:p>
          <a:p>
            <a:pPr algn="l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A8957A-00DD-D01D-AF81-CCE0B34E60F3}"/>
              </a:ext>
            </a:extLst>
          </p:cNvPr>
          <p:cNvSpPr txBox="1"/>
          <p:nvPr/>
        </p:nvSpPr>
        <p:spPr>
          <a:xfrm>
            <a:off x="3326167" y="1284675"/>
            <a:ext cx="14526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40.50, 17.21</a:t>
            </a:r>
            <a:br>
              <a:rPr lang="en-US"/>
            </a:br>
            <a:r>
              <a:rPr lang="en-US"/>
              <a:t>18/06/23</a:t>
            </a:r>
          </a:p>
          <a:p>
            <a:pPr algn="l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8C614-D407-B169-FEF0-0C956146886E}"/>
              </a:ext>
            </a:extLst>
          </p:cNvPr>
          <p:cNvSpPr txBox="1"/>
          <p:nvPr/>
        </p:nvSpPr>
        <p:spPr>
          <a:xfrm>
            <a:off x="6410025" y="1284674"/>
            <a:ext cx="14526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40.50, 17.21</a:t>
            </a:r>
            <a:br>
              <a:rPr lang="en-US"/>
            </a:br>
            <a:r>
              <a:rPr lang="en-US"/>
              <a:t>19/06/23</a:t>
            </a:r>
          </a:p>
          <a:p>
            <a:pPr algn="l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FA011F-C4D1-F468-5C73-D25546F62AF1}"/>
              </a:ext>
            </a:extLst>
          </p:cNvPr>
          <p:cNvSpPr txBox="1"/>
          <p:nvPr/>
        </p:nvSpPr>
        <p:spPr>
          <a:xfrm>
            <a:off x="9063578" y="1195027"/>
            <a:ext cx="14526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40.50, 17.21</a:t>
            </a:r>
            <a:br>
              <a:rPr lang="en-US"/>
            </a:br>
            <a:r>
              <a:rPr lang="en-US"/>
              <a:t>20/06/23</a:t>
            </a:r>
          </a:p>
          <a:p>
            <a:pPr algn="l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E87648-5185-FCC3-0EE2-705CD80F359F}"/>
              </a:ext>
            </a:extLst>
          </p:cNvPr>
          <p:cNvSpPr/>
          <p:nvPr/>
        </p:nvSpPr>
        <p:spPr>
          <a:xfrm>
            <a:off x="6960678" y="5162957"/>
            <a:ext cx="1784958" cy="1388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Torch.Tensor</a:t>
            </a:r>
            <a:br>
              <a:rPr lang="en-US"/>
            </a:br>
            <a:r>
              <a:rPr lang="en-US"/>
              <a:t>representation</a:t>
            </a:r>
          </a:p>
        </p:txBody>
      </p:sp>
      <p:pic>
        <p:nvPicPr>
          <p:cNvPr id="45" name="Graphic 44" descr="Fir tree with solid fill">
            <a:extLst>
              <a:ext uri="{FF2B5EF4-FFF2-40B4-BE49-F238E27FC236}">
                <a16:creationId xmlns:a16="http://schemas.microsoft.com/office/drawing/2014/main" id="{1B94ED3B-E10A-2789-236D-BBF1E6E5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4822" y="6181164"/>
            <a:ext cx="331696" cy="3406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1EF59-6A47-E564-EB05-6D3B42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41" grpId="0"/>
      <p:bldP spid="42" grpId="0"/>
      <p:bldP spid="43" grpId="0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214D-3B8D-7660-BBC0-BFACD44B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561714" cy="1163573"/>
          </a:xfrm>
        </p:spPr>
        <p:txBody>
          <a:bodyPr/>
          <a:lstStyle/>
          <a:p>
            <a:r>
              <a:rPr lang="en-US"/>
              <a:t>Data enhancements to improve model robustness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17B9F1-E8A7-9705-B224-77B5D0577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64672"/>
              </p:ext>
            </p:extLst>
          </p:nvPr>
        </p:nvGraphicFramePr>
        <p:xfrm>
          <a:off x="612775" y="1716088"/>
          <a:ext cx="10653712" cy="1112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326856">
                  <a:extLst>
                    <a:ext uri="{9D8B030D-6E8A-4147-A177-3AD203B41FA5}">
                      <a16:colId xmlns:a16="http://schemas.microsoft.com/office/drawing/2014/main" val="4283245308"/>
                    </a:ext>
                  </a:extLst>
                </a:gridCol>
                <a:gridCol w="5326856">
                  <a:extLst>
                    <a:ext uri="{9D8B030D-6E8A-4147-A177-3AD203B41FA5}">
                      <a16:colId xmlns:a16="http://schemas.microsoft.com/office/drawing/2014/main" val="2512559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challenge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solution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9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kern="1200" noProof="0">
                          <a:solidFill>
                            <a:srgbClr val="000000"/>
                          </a:solidFill>
                        </a:rPr>
                        <a:t>Data is centered, real life aren't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kern="1200" noProof="0">
                          <a:solidFill>
                            <a:srgbClr val="000000"/>
                          </a:solidFill>
                        </a:rPr>
                        <a:t>Crop image and noise coordinates </a:t>
                      </a:r>
                      <a:endParaRPr lang="en-US" sz="1800" u="none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93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000000"/>
                          </a:solidFill>
                        </a:rPr>
                        <a:t>Overlap in data with miss-labels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Find and reconnect coordinates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238521"/>
                  </a:ext>
                </a:extLst>
              </a:tr>
            </a:tbl>
          </a:graphicData>
        </a:graphic>
      </p:graphicFrame>
      <p:pic>
        <p:nvPicPr>
          <p:cNvPr id="6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CC008A35-1975-2306-B230-709E702B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33" y="3166268"/>
            <a:ext cx="2469407" cy="2781283"/>
          </a:xfrm>
          <a:prstGeom prst="rect">
            <a:avLst/>
          </a:prstGeom>
        </p:spPr>
      </p:pic>
      <p:pic>
        <p:nvPicPr>
          <p:cNvPr id="12" name="Picture 35" descr="Fire with solid fill">
            <a:extLst>
              <a:ext uri="{FF2B5EF4-FFF2-40B4-BE49-F238E27FC236}">
                <a16:creationId xmlns:a16="http://schemas.microsoft.com/office/drawing/2014/main" id="{2B0B0C8D-714C-2C4C-A638-44A86F03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417" y="4448763"/>
            <a:ext cx="250405" cy="214548"/>
          </a:xfrm>
          <a:prstGeom prst="rect">
            <a:avLst/>
          </a:prstGeom>
        </p:spPr>
      </p:pic>
      <p:pic>
        <p:nvPicPr>
          <p:cNvPr id="14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41DF0D52-476C-0737-5276-DE03CB8BE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5" t="41935" r="362"/>
          <a:stretch/>
        </p:blipFill>
        <p:spPr>
          <a:xfrm>
            <a:off x="5324104" y="4331680"/>
            <a:ext cx="1476279" cy="1614942"/>
          </a:xfrm>
          <a:prstGeom prst="rect">
            <a:avLst/>
          </a:prstGeom>
        </p:spPr>
      </p:pic>
      <p:pic>
        <p:nvPicPr>
          <p:cNvPr id="16" name="Picture 35" descr="Fire with solid fill">
            <a:extLst>
              <a:ext uri="{FF2B5EF4-FFF2-40B4-BE49-F238E27FC236}">
                <a16:creationId xmlns:a16="http://schemas.microsoft.com/office/drawing/2014/main" id="{CF73EC11-E92E-E5D0-4148-1AA32CF07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2429" y="5031469"/>
            <a:ext cx="250405" cy="214548"/>
          </a:xfrm>
          <a:prstGeom prst="rect">
            <a:avLst/>
          </a:prstGeom>
        </p:spPr>
      </p:pic>
      <p:pic>
        <p:nvPicPr>
          <p:cNvPr id="18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4B3725A4-E6CD-EEF9-606B-728A99B8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30" b="33339"/>
          <a:stretch/>
        </p:blipFill>
        <p:spPr>
          <a:xfrm>
            <a:off x="4337986" y="3166268"/>
            <a:ext cx="1599448" cy="1854026"/>
          </a:xfrm>
          <a:prstGeom prst="rect">
            <a:avLst/>
          </a:prstGeom>
        </p:spPr>
      </p:pic>
      <p:pic>
        <p:nvPicPr>
          <p:cNvPr id="20" name="Picture 35" descr="Fire with solid fill">
            <a:extLst>
              <a:ext uri="{FF2B5EF4-FFF2-40B4-BE49-F238E27FC236}">
                <a16:creationId xmlns:a16="http://schemas.microsoft.com/office/drawing/2014/main" id="{2922CFC3-E4D6-0A8F-D5A1-580C8C84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0099" y="3982598"/>
            <a:ext cx="250405" cy="2145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3269-89E6-DBD5-6BB1-1359D6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2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5168-DA6A-F33F-0DE8-C3399889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03" y="220702"/>
            <a:ext cx="10595123" cy="647396"/>
          </a:xfrm>
        </p:spPr>
        <p:txBody>
          <a:bodyPr>
            <a:normAutofit/>
          </a:bodyPr>
          <a:lstStyle/>
          <a:p>
            <a:r>
              <a:rPr lang="en-US" sz="2800"/>
              <a:t>Next steps </a:t>
            </a:r>
            <a:endParaRPr lang="en-US" sz="24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3304DE-29B7-D2D9-A756-5B9E98F2F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01892"/>
              </p:ext>
            </p:extLst>
          </p:nvPr>
        </p:nvGraphicFramePr>
        <p:xfrm>
          <a:off x="523875" y="865188"/>
          <a:ext cx="11149292" cy="5079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323">
                  <a:extLst>
                    <a:ext uri="{9D8B030D-6E8A-4147-A177-3AD203B41FA5}">
                      <a16:colId xmlns:a16="http://schemas.microsoft.com/office/drawing/2014/main" val="1328515462"/>
                    </a:ext>
                  </a:extLst>
                </a:gridCol>
                <a:gridCol w="2787323">
                  <a:extLst>
                    <a:ext uri="{9D8B030D-6E8A-4147-A177-3AD203B41FA5}">
                      <a16:colId xmlns:a16="http://schemas.microsoft.com/office/drawing/2014/main" val="2118002989"/>
                    </a:ext>
                  </a:extLst>
                </a:gridCol>
                <a:gridCol w="2787323">
                  <a:extLst>
                    <a:ext uri="{9D8B030D-6E8A-4147-A177-3AD203B41FA5}">
                      <a16:colId xmlns:a16="http://schemas.microsoft.com/office/drawing/2014/main" val="3399577886"/>
                    </a:ext>
                  </a:extLst>
                </a:gridCol>
                <a:gridCol w="2787323">
                  <a:extLst>
                    <a:ext uri="{9D8B030D-6E8A-4147-A177-3AD203B41FA5}">
                      <a16:colId xmlns:a16="http://schemas.microsoft.com/office/drawing/2014/main" val="2021800197"/>
                    </a:ext>
                  </a:extLst>
                </a:gridCol>
              </a:tblGrid>
              <a:tr h="727990">
                <a:tc>
                  <a:txBody>
                    <a:bodyPr/>
                    <a:lstStyle/>
                    <a:p>
                      <a:r>
                        <a:rPr lang="en-US"/>
                        <a:t>11/06/24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18/06/24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25/06/24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02/07/24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107515"/>
                  </a:ext>
                </a:extLst>
              </a:tr>
              <a:tr h="12739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Data cleaning (uniform shape and area, correct wrong data, find nearby points and unite them, etc...)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Data enhancements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(introduce negative examples, make the model robust to small changes, perturbations)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Training the model on the dataset, testing results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/>
                        <a:t>Final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145483"/>
                  </a:ext>
                </a:extLst>
              </a:tr>
              <a:tr h="15287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Data enhancements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(negative examples, making the model robust to small changes, moving center\rotation)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Documentation and 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Documentation and reproducibility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63900"/>
                  </a:ext>
                </a:extLst>
              </a:tr>
              <a:tr h="7279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Design Model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Hyperparameter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Final fixes, repo cleanup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87164"/>
                  </a:ext>
                </a:extLst>
              </a:tr>
              <a:tr h="7279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Start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Start 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7437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ABE26-846C-A35A-AE86-185EE555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C87EA-A33D-48BA-44A9-F0D8A65E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C284-4CC0-DAA5-F0D0-FFF672918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21" y="1212692"/>
            <a:ext cx="8728363" cy="4187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/>
              <a:t>Questions?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2FF7-0815-F951-3FE4-D01D9784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5FD3557E-8DC3-0A3B-CA8E-226176C3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17821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B33E2-83F2-A81E-21B5-F444E99B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b="1"/>
          </a:p>
          <a:p>
            <a:endParaRPr lang="en-US"/>
          </a:p>
        </p:txBody>
      </p:sp>
      <p:pic>
        <p:nvPicPr>
          <p:cNvPr id="4" name="Online Media 3" title="Why CIVILIANS fight back wildfires in Sicily">
            <a:hlinkClick r:id="" action="ppaction://media"/>
            <a:extLst>
              <a:ext uri="{FF2B5EF4-FFF2-40B4-BE49-F238E27FC236}">
                <a16:creationId xmlns:a16="http://schemas.microsoft.com/office/drawing/2014/main" id="{7AA889A3-B62B-2A2D-977A-DE37A08282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4245" y="516111"/>
            <a:ext cx="9837069" cy="56212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15030-87DC-FE14-18B1-DBC7E785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F9F70-D86B-9D03-DF46-B5115B3A8374}"/>
              </a:ext>
            </a:extLst>
          </p:cNvPr>
          <p:cNvSpPr txBox="1"/>
          <p:nvPr/>
        </p:nvSpPr>
        <p:spPr>
          <a:xfrm>
            <a:off x="1125335" y="6272112"/>
            <a:ext cx="106491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Source: Why </a:t>
            </a:r>
            <a:r>
              <a:rPr lang="en-US" sz="1400" err="1"/>
              <a:t>civillians</a:t>
            </a:r>
            <a:r>
              <a:rPr lang="en-US" sz="1400"/>
              <a:t> fight back wildfires in Sicily, 15-08-2023</a:t>
            </a:r>
            <a:r>
              <a:rPr lang="en-US" sz="1400">
                <a:ea typeface="+mn-lt"/>
                <a:cs typeface="+mn-lt"/>
              </a:rPr>
              <a:t>  </a:t>
            </a:r>
            <a:endParaRPr lang="en-US"/>
          </a:p>
          <a:p>
            <a:r>
              <a:rPr lang="en-US" sz="1400">
                <a:ea typeface="+mn-lt"/>
                <a:cs typeface="+mn-lt"/>
              </a:rPr>
              <a:t>https://www.youtube.com/watch?v=ox4dR50VMAE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9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41D0-D3A5-73B4-C110-40A66E84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 Problem</a:t>
            </a:r>
          </a:p>
        </p:txBody>
      </p:sp>
      <p:pic>
        <p:nvPicPr>
          <p:cNvPr id="5" name="Content Placeholder 4" descr="A map of italy with green vegetation&#10;&#10;Description automatically generated">
            <a:extLst>
              <a:ext uri="{FF2B5EF4-FFF2-40B4-BE49-F238E27FC236}">
                <a16:creationId xmlns:a16="http://schemas.microsoft.com/office/drawing/2014/main" id="{0D1B929D-0693-6DCD-AD90-F91F196CD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6535" y="1686224"/>
            <a:ext cx="4145650" cy="4593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7B9AB-A7EE-EE47-4545-7D4EDE19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FBF3F-942F-66EA-382A-7AD8735AA2ED}"/>
              </a:ext>
            </a:extLst>
          </p:cNvPr>
          <p:cNvSpPr txBox="1"/>
          <p:nvPr/>
        </p:nvSpPr>
        <p:spPr>
          <a:xfrm>
            <a:off x="614524" y="1847589"/>
            <a:ext cx="664655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Forest fires are a major environmental concern, affecting European hotspots such as France, Italy and Portugal annually. Effects:</a:t>
            </a:r>
            <a:r>
              <a:rPr lang="en-US">
                <a:ea typeface="+mn-lt"/>
                <a:cs typeface="+mn-lt"/>
              </a:rPr>
              <a:t> destruction of natural resources, wildlife habitat, local agricultural economy </a:t>
            </a:r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Current solutions are still inefficient:</a:t>
            </a:r>
            <a:r>
              <a:rPr lang="en-US">
                <a:ea typeface="+mn-lt"/>
                <a:cs typeface="+mn-lt"/>
              </a:rPr>
              <a:t> rely heavily on manual observation and reports, lack of resources and political will have resulted in grassroots and civil society action</a:t>
            </a:r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Need for improvement: </a:t>
            </a:r>
            <a:r>
              <a:rPr lang="en-US">
                <a:ea typeface="+mn-lt"/>
                <a:cs typeface="+mn-lt"/>
              </a:rPr>
              <a:t>early detection is the key to minimize damage - faster response times = more effective containment efforts, less damage, lives saved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D855-6565-10D5-B65A-BBECB7DE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75" y="5872202"/>
            <a:ext cx="3471989" cy="986119"/>
          </a:xfrm>
        </p:spPr>
        <p:txBody>
          <a:bodyPr>
            <a:normAutofit/>
          </a:bodyPr>
          <a:lstStyle/>
          <a:p>
            <a:r>
              <a:rPr lang="en-US" sz="1100" b="0">
                <a:ea typeface="+mj-lt"/>
                <a:cs typeface="+mj-lt"/>
              </a:rPr>
              <a:t>Source: Sicilian Alpine Club, 07-05-2021 https://www.clubalpinosiciliano.it/faciemu-scrusciu-a-monte-pellegrino/</a:t>
            </a:r>
            <a:endParaRPr lang="en-US" sz="1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C500-F252-913B-E7A1-4F3AAA96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B281E-E386-E9A4-2E05-18584B2B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group of people holding a banner&#10;&#10;Description automatically generated">
            <a:extLst>
              <a:ext uri="{FF2B5EF4-FFF2-40B4-BE49-F238E27FC236}">
                <a16:creationId xmlns:a16="http://schemas.microsoft.com/office/drawing/2014/main" id="{2F2685CE-AFEE-851D-6F82-6BC53953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7" y="842636"/>
            <a:ext cx="6362049" cy="4504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335B1-B37E-E6FD-08BC-BDD23E7322F6}"/>
              </a:ext>
            </a:extLst>
          </p:cNvPr>
          <p:cNvSpPr txBox="1"/>
          <p:nvPr/>
        </p:nvSpPr>
        <p:spPr>
          <a:xfrm>
            <a:off x="6711862" y="626301"/>
            <a:ext cx="43945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Source: Sky News, 10-06-2024 </a:t>
            </a:r>
          </a:p>
          <a:p>
            <a:r>
              <a:rPr lang="en-US" sz="1200">
                <a:ea typeface="+mn-lt"/>
                <a:cs typeface="+mn-lt"/>
              </a:rPr>
              <a:t>https://news.sky.com/video/italy-residents-were-evacuated-from-homes-overnight-after-a-wildfire-neared-in-sicily-13150710</a:t>
            </a:r>
            <a:endParaRPr lang="en-US" sz="1200"/>
          </a:p>
          <a:p>
            <a:endParaRPr lang="en-US" sz="1200"/>
          </a:p>
        </p:txBody>
      </p:sp>
      <p:pic>
        <p:nvPicPr>
          <p:cNvPr id="9" name="Picture 8" descr="A screenshot of a fire&#10;&#10;Description automatically generated">
            <a:extLst>
              <a:ext uri="{FF2B5EF4-FFF2-40B4-BE49-F238E27FC236}">
                <a16:creationId xmlns:a16="http://schemas.microsoft.com/office/drawing/2014/main" id="{8272AEB4-8DF9-0273-4796-66543377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48" y="1711890"/>
            <a:ext cx="4936733" cy="44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B41-1D67-3D0C-8153-913584AC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9934"/>
            <a:ext cx="10745788" cy="1143292"/>
          </a:xfrm>
        </p:spPr>
        <p:txBody>
          <a:bodyPr>
            <a:normAutofit/>
          </a:bodyPr>
          <a:lstStyle/>
          <a:p>
            <a:r>
              <a:rPr lang="en-US"/>
              <a:t>The project + 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27377-D0A3-6306-00F1-84DEA603D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683510"/>
            <a:ext cx="5157787" cy="4468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Develop a wildfire early detection system using a Recurrent Neural Network (RNN)</a:t>
            </a:r>
          </a:p>
          <a:p>
            <a:r>
              <a:rPr lang="en-US" sz="1800">
                <a:ea typeface="+mn-lt"/>
                <a:cs typeface="+mn-lt"/>
              </a:rPr>
              <a:t>Location: Italy</a:t>
            </a:r>
          </a:p>
          <a:p>
            <a:r>
              <a:rPr lang="en-US" sz="1800">
                <a:ea typeface="+mn-lt"/>
                <a:cs typeface="+mn-lt"/>
              </a:rPr>
              <a:t>Open source, open data</a:t>
            </a:r>
          </a:p>
          <a:p>
            <a:r>
              <a:rPr lang="en-US" sz="1800">
                <a:ea typeface="+mn-lt"/>
                <a:cs typeface="+mn-lt"/>
              </a:rPr>
              <a:t>Users: NGOs, grassroots </a:t>
            </a:r>
            <a:r>
              <a:rPr lang="en-US" sz="1800" err="1">
                <a:ea typeface="+mn-lt"/>
                <a:cs typeface="+mn-lt"/>
              </a:rPr>
              <a:t>organisations</a:t>
            </a:r>
            <a:r>
              <a:rPr lang="en-US" sz="1800">
                <a:ea typeface="+mn-lt"/>
                <a:cs typeface="+mn-lt"/>
              </a:rPr>
              <a:t>, small civil society groups with limited resources and tools</a:t>
            </a:r>
            <a:endParaRPr lang="en-US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3BC54D-278C-B80D-4C42-EFC7D60A5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1045" y="1449048"/>
            <a:ext cx="5144112" cy="49373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    </a:t>
            </a:r>
            <a:r>
              <a:rPr lang="en-US" sz="1600" b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Research</a:t>
            </a:r>
            <a:endParaRPr lang="en-US" b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Problem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Objectives / Scope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Tools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   </a:t>
            </a:r>
            <a:r>
              <a:rPr lang="en-US" sz="1600" b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Data Acquisition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Satellite Images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Weather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Supporting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Data Pre-Processing</a:t>
            </a: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Data cleaning / </a:t>
            </a:r>
            <a:r>
              <a:rPr lang="en-US" sz="1600" err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normalisation</a:t>
            </a: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Data analysis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   </a:t>
            </a:r>
            <a:r>
              <a:rPr lang="en-US" sz="1600" b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 Development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Prototype building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Testing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    </a:t>
            </a:r>
            <a:r>
              <a:rPr lang="en-US" sz="1600" b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Presentation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 Present documentation and final results</a:t>
            </a:r>
          </a:p>
          <a:p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8E46F-ECD3-FE6C-DE48-448F70C7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B5BAB39-DC89-EE20-4B1A-D457EC4E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227" y="1437762"/>
            <a:ext cx="280606" cy="291713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21E674C8-F23B-DB15-2F4C-B18763016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3458" y="2756607"/>
            <a:ext cx="280606" cy="291713"/>
          </a:xfrm>
          <a:prstGeom prst="rect">
            <a:avLst/>
          </a:prstGeom>
        </p:spPr>
      </p:pic>
      <p:pic>
        <p:nvPicPr>
          <p:cNvPr id="13" name="Graphic 12" descr="Hourglass Full with solid fill">
            <a:extLst>
              <a:ext uri="{FF2B5EF4-FFF2-40B4-BE49-F238E27FC236}">
                <a16:creationId xmlns:a16="http://schemas.microsoft.com/office/drawing/2014/main" id="{68487F82-A1B9-BF1F-7DB3-5E802B9CD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779" y="3925036"/>
            <a:ext cx="312591" cy="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5A57-E549-CFA2-3A02-D3CE0E28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Challenges 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13CF-0FA4-5CBB-1755-AC149415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61532"/>
            <a:ext cx="10653579" cy="48478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/>
              <a:t>Data Acquisition </a:t>
            </a:r>
            <a:endParaRPr lang="en-US" sz="2400"/>
          </a:p>
          <a:p>
            <a:pPr marL="0" indent="0">
              <a:buNone/>
            </a:pPr>
            <a:r>
              <a:rPr lang="en-US" sz="1800"/>
              <a:t>Free and open data</a:t>
            </a:r>
          </a:p>
          <a:p>
            <a:pPr marL="285750" indent="-285750"/>
            <a:r>
              <a:rPr lang="en-US" sz="1800"/>
              <a:t> temporal gaps (non-stationary satellites)</a:t>
            </a:r>
            <a:endParaRPr lang="en-US"/>
          </a:p>
          <a:p>
            <a:pPr marL="285750" indent="-285750"/>
            <a:r>
              <a:rPr lang="en-US" sz="1800"/>
              <a:t> low resolution images (Sentinel 2 - 10m vs. European Space Imaging - 30cm, Planet - 3.5m) </a:t>
            </a:r>
          </a:p>
          <a:p>
            <a:pPr marL="285750" indent="-285750"/>
            <a:r>
              <a:rPr lang="en-US" sz="1800"/>
              <a:t>   Imagery usually with clouds making segmentation impossible</a:t>
            </a:r>
          </a:p>
          <a:p>
            <a:pPr marL="0" indent="0">
              <a:buNone/>
            </a:pPr>
            <a:r>
              <a:rPr lang="en-US" sz="2400" b="1"/>
              <a:t>Data Processing </a:t>
            </a:r>
            <a:endParaRPr lang="en-US"/>
          </a:p>
          <a:p>
            <a:pPr marL="285750" indent="-285750"/>
            <a:r>
              <a:rPr lang="en-US" sz="1800"/>
              <a:t>Spatial misalignment (varying area coverage) </a:t>
            </a:r>
            <a:r>
              <a:rPr lang="en-US" sz="1800">
                <a:ea typeface="+mn-lt"/>
                <a:cs typeface="+mn-lt"/>
              </a:rPr>
              <a:t>between datasets</a:t>
            </a:r>
            <a:endParaRPr lang="en-US" sz="1800"/>
          </a:p>
          <a:p>
            <a:pPr marL="285750" indent="-285750"/>
            <a:r>
              <a:rPr lang="en-US" sz="1800">
                <a:ea typeface="+mn-lt"/>
                <a:cs typeface="+mn-lt"/>
              </a:rPr>
              <a:t>Bias from training a model with images where the fire is always centered</a:t>
            </a:r>
            <a:endParaRPr lang="en-US" sz="1800"/>
          </a:p>
          <a:p>
            <a:pPr marL="0" indent="0">
              <a:buNone/>
            </a:pPr>
            <a:r>
              <a:rPr lang="en-US" sz="2400" b="1" err="1"/>
              <a:t>Etc</a:t>
            </a:r>
            <a:endParaRPr lang="en-US" sz="2400" b="1"/>
          </a:p>
          <a:p>
            <a:pPr marL="285750" indent="-285750"/>
            <a:r>
              <a:rPr lang="en-US" sz="1900" err="1"/>
              <a:t>Organisation</a:t>
            </a:r>
            <a:r>
              <a:rPr lang="en-US" sz="1900"/>
              <a:t> - team planning and time</a:t>
            </a:r>
          </a:p>
          <a:p>
            <a:pPr marL="285750" indent="-285750"/>
            <a:r>
              <a:rPr lang="en-US" sz="1900"/>
              <a:t>Reading, learning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B70E-C17F-6C58-8C4A-3FC52188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0978140A-8843-6091-6277-58DD154C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13" y="5313485"/>
            <a:ext cx="3682512" cy="998416"/>
          </a:xfrm>
          <a:prstGeom prst="rect">
            <a:avLst/>
          </a:prstGeom>
        </p:spPr>
      </p:pic>
      <p:pic>
        <p:nvPicPr>
          <p:cNvPr id="6" name="Picture 5" descr="A logo with a red swoosh and white text&#10;&#10;Description automatically generated">
            <a:extLst>
              <a:ext uri="{FF2B5EF4-FFF2-40B4-BE49-F238E27FC236}">
                <a16:creationId xmlns:a16="http://schemas.microsoft.com/office/drawing/2014/main" id="{072B1C8E-1A16-0DD5-2F87-57CEBDE8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38" y="5269035"/>
            <a:ext cx="1295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5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878D-9A61-E8FF-E8E4-CD4142C8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Satellite and weather data</a:t>
            </a:r>
          </a:p>
        </p:txBody>
      </p:sp>
      <p:pic>
        <p:nvPicPr>
          <p:cNvPr id="5" name="Content Placeholder 4" descr="A mountain range with clouds and a logo&#10;&#10;Description automatically generated">
            <a:extLst>
              <a:ext uri="{FF2B5EF4-FFF2-40B4-BE49-F238E27FC236}">
                <a16:creationId xmlns:a16="http://schemas.microsoft.com/office/drawing/2014/main" id="{568F0048-0714-B964-3A41-7C14C156B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7244" y="227384"/>
            <a:ext cx="3838331" cy="1768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3AC6-09C2-9B97-C695-6A432B1F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BFBB12A-1B05-153A-57D4-A8F6C72D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32" y="1991135"/>
            <a:ext cx="6792568" cy="4344091"/>
          </a:xfrm>
          <a:prstGeom prst="rect">
            <a:avLst/>
          </a:prstGeom>
        </p:spPr>
      </p:pic>
      <p:pic>
        <p:nvPicPr>
          <p:cNvPr id="6" name="Picture 5" descr="A green and blue map&#10;&#10;Description automatically generated">
            <a:extLst>
              <a:ext uri="{FF2B5EF4-FFF2-40B4-BE49-F238E27FC236}">
                <a16:creationId xmlns:a16="http://schemas.microsoft.com/office/drawing/2014/main" id="{1E65B090-01D5-4570-F9C6-4580627CD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33" y="3195216"/>
            <a:ext cx="3057525" cy="2686050"/>
          </a:xfrm>
          <a:prstGeom prst="rect">
            <a:avLst/>
          </a:prstGeom>
        </p:spPr>
      </p:pic>
      <p:pic>
        <p:nvPicPr>
          <p:cNvPr id="7" name="Picture 6" descr="Clouds in the sky&#10;&#10;Description automatically generated">
            <a:extLst>
              <a:ext uri="{FF2B5EF4-FFF2-40B4-BE49-F238E27FC236}">
                <a16:creationId xmlns:a16="http://schemas.microsoft.com/office/drawing/2014/main" id="{8989833A-3B9C-E0CC-BC9A-66B2BC54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496" y="1793232"/>
            <a:ext cx="1914525" cy="2152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A21D1-2BFE-A5C3-B799-7BA2F0FC4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731" y="4640000"/>
            <a:ext cx="3033171" cy="1995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9220F-C799-4474-C124-A30772FB1BAC}"/>
              </a:ext>
            </a:extLst>
          </p:cNvPr>
          <p:cNvSpPr txBox="1"/>
          <p:nvPr/>
        </p:nvSpPr>
        <p:spPr>
          <a:xfrm>
            <a:off x="298174" y="1120982"/>
            <a:ext cx="35684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Sentinel Hub 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Sentinel 2: higher frequency, infrared bands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Landsat 8: thermal bands, lower resolution and frequency</a:t>
            </a:r>
          </a:p>
        </p:txBody>
      </p:sp>
    </p:spTree>
    <p:extLst>
      <p:ext uri="{BB962C8B-B14F-4D97-AF65-F5344CB8AC3E}">
        <p14:creationId xmlns:p14="http://schemas.microsoft.com/office/powerpoint/2010/main" val="3502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04F94-C5AC-3500-71B7-456FEE48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map of land with white text&#10;&#10;Description automatically generated">
            <a:extLst>
              <a:ext uri="{FF2B5EF4-FFF2-40B4-BE49-F238E27FC236}">
                <a16:creationId xmlns:a16="http://schemas.microsoft.com/office/drawing/2014/main" id="{8628F2C8-C5EA-6607-5D05-C0058995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74" y="3258435"/>
            <a:ext cx="6826685" cy="3381465"/>
          </a:xfrm>
          <a:prstGeom prst="rect">
            <a:avLst/>
          </a:prstGeom>
        </p:spPr>
      </p:pic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CCAF5A50-F695-BC84-D4FD-11FFFBA0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4" y="414759"/>
            <a:ext cx="6261882" cy="4041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6D4D8-B1D6-D51B-581B-A6287653F285}"/>
              </a:ext>
            </a:extLst>
          </p:cNvPr>
          <p:cNvSpPr txBox="1"/>
          <p:nvPr/>
        </p:nvSpPr>
        <p:spPr>
          <a:xfrm>
            <a:off x="6764054" y="413569"/>
            <a:ext cx="5071455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Obtaining Labels </a:t>
            </a:r>
            <a:endParaRPr lang="en-US" sz="2000"/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When did fires occur? </a:t>
            </a:r>
          </a:p>
          <a:p>
            <a:pPr marL="285750" indent="-285750">
              <a:buFont typeface="Arial"/>
              <a:buChar char="•"/>
            </a:pPr>
            <a:endParaRPr lang="en-US" sz="1600"/>
          </a:p>
          <a:p>
            <a:pPr marL="342900" indent="-342900">
              <a:buFont typeface="Arial"/>
              <a:buChar char="•"/>
            </a:pPr>
            <a:r>
              <a:rPr lang="en-US" sz="1600" b="1"/>
              <a:t>Copernicus </a:t>
            </a:r>
            <a:r>
              <a:rPr lang="en-US" sz="1600" b="1" err="1"/>
              <a:t>Firenews</a:t>
            </a:r>
            <a:r>
              <a:rPr lang="en-US" sz="1600"/>
              <a:t> – maps fires reported in the news</a:t>
            </a:r>
            <a:endParaRPr lang="en-US" sz="1600" b="1">
              <a:latin typeface="Verdana"/>
              <a:ea typeface="Verdana"/>
            </a:endParaRPr>
          </a:p>
          <a:p>
            <a:pPr marL="342900" indent="-342900">
              <a:buFont typeface="Arial"/>
              <a:buChar char="•"/>
            </a:pPr>
            <a:r>
              <a:rPr lang="en-US" sz="1600"/>
              <a:t>not all wildfires reported, no reporting during winter months, heavily dependent on news trends (Source:</a:t>
            </a:r>
            <a:r>
              <a:rPr lang="en-US"/>
              <a:t> </a:t>
            </a:r>
            <a:r>
              <a:rPr lang="en-US" sz="1400">
                <a:latin typeface="Verdana"/>
                <a:ea typeface="Verdana"/>
              </a:rPr>
              <a:t>External consultant for the European Commission (Engineering S.p.A))</a:t>
            </a:r>
            <a:r>
              <a:rPr lang="en-US" sz="1400" b="1">
                <a:latin typeface="Verdana"/>
                <a:ea typeface="Verdana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17FFA-1054-F3BF-CCFA-D2601DAADA9F}"/>
              </a:ext>
            </a:extLst>
          </p:cNvPr>
          <p:cNvSpPr txBox="1"/>
          <p:nvPr/>
        </p:nvSpPr>
        <p:spPr>
          <a:xfrm>
            <a:off x="287130" y="4693478"/>
            <a:ext cx="4494695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>
                <a:latin typeface="Arial"/>
                <a:cs typeface="Arial"/>
              </a:rPr>
              <a:t>Copernicus Active Fire Detection</a:t>
            </a:r>
            <a:r>
              <a:rPr lang="en-US">
                <a:latin typeface="Arial"/>
                <a:cs typeface="Arial"/>
              </a:rPr>
              <a:t>  - 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combines two sensor systems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rgbClr val="303030"/>
                </a:solidFill>
                <a:latin typeface="Arial"/>
                <a:cs typeface="Arial"/>
              </a:rPr>
              <a:t>MODIS sensor identifies areas on the ground that distinctly hotter than their surroundings and flags them as active fires + The VIIRS (Visible Infrared Imaging Radiometer Suite) uses similar algorithms to those used by MODIS to detect active fires)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4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3F75-B1A6-A263-C9C2-2632C80F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pic>
        <p:nvPicPr>
          <p:cNvPr id="4" name="Content Placeholder 3" descr="Clouds in the sky&#10;&#10;Description automatically generated">
            <a:extLst>
              <a:ext uri="{FF2B5EF4-FFF2-40B4-BE49-F238E27FC236}">
                <a16:creationId xmlns:a16="http://schemas.microsoft.com/office/drawing/2014/main" id="{319AC6F1-A9BD-CAF4-36EA-C20F00BA6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08" y="2358698"/>
            <a:ext cx="1905000" cy="2152650"/>
          </a:xfr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AAC2291-2112-AD2C-CBF6-795E3EADAEF6}"/>
              </a:ext>
            </a:extLst>
          </p:cNvPr>
          <p:cNvSpPr/>
          <p:nvPr/>
        </p:nvSpPr>
        <p:spPr>
          <a:xfrm>
            <a:off x="3380713" y="2827977"/>
            <a:ext cx="5751533" cy="11273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16" descr="Fir tree with solid fill">
            <a:extLst>
              <a:ext uri="{FF2B5EF4-FFF2-40B4-BE49-F238E27FC236}">
                <a16:creationId xmlns:a16="http://schemas.microsoft.com/office/drawing/2014/main" id="{278507EE-A560-41E2-56B5-EFFB5D2FA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5425" y="2256589"/>
            <a:ext cx="591672" cy="654423"/>
          </a:xfrm>
          <a:prstGeom prst="rect">
            <a:avLst/>
          </a:prstGeom>
        </p:spPr>
      </p:pic>
      <p:pic>
        <p:nvPicPr>
          <p:cNvPr id="22" name="Graphic 21" descr="Fire with solid fill">
            <a:extLst>
              <a:ext uri="{FF2B5EF4-FFF2-40B4-BE49-F238E27FC236}">
                <a16:creationId xmlns:a16="http://schemas.microsoft.com/office/drawing/2014/main" id="{E86AF277-8477-22FC-57FD-74B85A19B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0467" y="3832163"/>
            <a:ext cx="716569" cy="635888"/>
          </a:xfrm>
          <a:prstGeom prst="rect">
            <a:avLst/>
          </a:prstGeom>
        </p:spPr>
      </p:pic>
      <p:pic>
        <p:nvPicPr>
          <p:cNvPr id="23" name="Graphic 19" descr="Question Mark with solid fill">
            <a:extLst>
              <a:ext uri="{FF2B5EF4-FFF2-40B4-BE49-F238E27FC236}">
                <a16:creationId xmlns:a16="http://schemas.microsoft.com/office/drawing/2014/main" id="{7F05A095-C6C8-1613-02B1-FBFE674A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1637" y="3027553"/>
            <a:ext cx="699248" cy="6902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4AFBE0-8013-E835-A8C9-08B45C4E66B3}"/>
              </a:ext>
            </a:extLst>
          </p:cNvPr>
          <p:cNvSpPr txBox="1"/>
          <p:nvPr/>
        </p:nvSpPr>
        <p:spPr>
          <a:xfrm>
            <a:off x="1013012" y="4706471"/>
            <a:ext cx="16943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40.50, 17.21​</a:t>
            </a:r>
            <a:br>
              <a:rPr lang="en-US"/>
            </a:br>
            <a:r>
              <a:rPr lang="en-US"/>
              <a:t>17/06/23​</a:t>
            </a:r>
          </a:p>
          <a:p>
            <a:r>
              <a:rPr lang="en-US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F1B68-4232-1FC8-21BC-939FE00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84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VanillaVTI</vt:lpstr>
      <vt:lpstr>Open Data for a European Wildfire Early Warning System</vt:lpstr>
      <vt:lpstr>PowerPoint Presentation</vt:lpstr>
      <vt:lpstr>The Problem</vt:lpstr>
      <vt:lpstr>Source: Sicilian Alpine Club, 07-05-2021 https://www.clubalpinosiciliano.it/faciemu-scrusciu-a-monte-pellegrino/</vt:lpstr>
      <vt:lpstr>The project + timeline</vt:lpstr>
      <vt:lpstr>Challenges </vt:lpstr>
      <vt:lpstr>Satellite and weather data</vt:lpstr>
      <vt:lpstr>PowerPoint Presentation</vt:lpstr>
      <vt:lpstr>goal</vt:lpstr>
      <vt:lpstr>RNN model - words</vt:lpstr>
      <vt:lpstr>RNN model- sentence </vt:lpstr>
      <vt:lpstr>Data enhancements to improve model robustness</vt:lpstr>
      <vt:lpstr>Next steps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2024-06-09T04:21:01Z</dcterms:created>
  <dcterms:modified xsi:type="dcterms:W3CDTF">2024-06-11T09:41:50Z</dcterms:modified>
</cp:coreProperties>
</file>